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4" r:id="rId19"/>
    <p:sldId id="305" r:id="rId20"/>
    <p:sldId id="306" r:id="rId21"/>
    <p:sldId id="279" r:id="rId22"/>
    <p:sldId id="280" r:id="rId23"/>
    <p:sldId id="281" r:id="rId24"/>
    <p:sldId id="284" r:id="rId25"/>
    <p:sldId id="285" r:id="rId26"/>
    <p:sldId id="292" r:id="rId27"/>
    <p:sldId id="282" r:id="rId28"/>
    <p:sldId id="293" r:id="rId29"/>
    <p:sldId id="307" r:id="rId30"/>
    <p:sldId id="302" r:id="rId31"/>
    <p:sldId id="303" r:id="rId32"/>
    <p:sldId id="26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34"/>
    <p:restoredTop sz="96327"/>
  </p:normalViewPr>
  <p:slideViewPr>
    <p:cSldViewPr snapToGrid="0">
      <p:cViewPr varScale="1">
        <p:scale>
          <a:sx n="126" d="100"/>
          <a:sy n="126" d="100"/>
        </p:scale>
        <p:origin x="2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949B6-660D-8382-A7E7-E1FA3097F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A67DD-67E7-D9A4-2F57-CD4A84228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889D2-9DF5-D62A-0F4D-94F64E68A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8CE4-9FD3-9F41-9FA4-13D158DD6A40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6DE45-159E-38E6-2996-73DFF1562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E6D4A-56CD-6F69-0E86-2456A2E93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8EEA-7296-944C-97A7-50A7780CA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77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A5135-B66B-8111-35CE-2F75B8F6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924FB-C67F-4520-8092-9C8AB308A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30982-35D5-F87B-E668-7C264E0E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8CE4-9FD3-9F41-9FA4-13D158DD6A40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52F3F-CA0C-B905-CB9B-60007A32A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D62C4-06EB-1618-51DE-FCEB4BE4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8EEA-7296-944C-97A7-50A7780CA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92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8C759D-5A23-5C95-DD02-2F7DDAF5B0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1ED654-4457-25DD-BC24-D0CD587E5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19C42-5B73-229E-3CF8-D4BF1143F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8CE4-9FD3-9F41-9FA4-13D158DD6A40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D9B7A-1D31-AF2B-CBB1-6308A8267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6366A-2ACD-7D38-38D3-3CD9BFEF4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8EEA-7296-944C-97A7-50A7780CA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285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0AE1A-AD4F-AFE2-3134-01EFBF437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6CAA9-3243-B923-21AB-0D99E6B0E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93C65-E72E-E3BF-CDE8-D31298AD2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8CE4-9FD3-9F41-9FA4-13D158DD6A40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774FF-DD6C-E3B2-628E-E79977436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F274B-EA2B-CAC2-D21E-C47CACDA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8EEA-7296-944C-97A7-50A7780CA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4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63D9-0B9A-5CB9-D472-7EDA613B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6C58F-CB89-3622-D52C-F77C688D4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C913C-B504-8E8C-BA1C-148140DC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8CE4-9FD3-9F41-9FA4-13D158DD6A40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7C707-D366-7C37-7EC6-7B071FB4C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0B257-8F95-21E6-624F-5A428A381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8EEA-7296-944C-97A7-50A7780CA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93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B6D58-A4BD-2589-EE1D-2E0EBFD13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A3208-2721-17A4-C0F4-DF5B9BCA1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883CD-1CBF-8A19-6125-36C3CC627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2D2DD-7D8D-BF32-92E8-40962DA7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8CE4-9FD3-9F41-9FA4-13D158DD6A40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00646-FDFD-8111-8BE7-ED394F19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AEE8F-F31C-646D-49F8-4F53A9BF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8EEA-7296-944C-97A7-50A7780CA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66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0F46-72E1-F65F-37ED-965BE0DE7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A5894-A624-0946-B144-1092EC5C8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11F11-180D-B90F-D023-FED1D3B6F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984B16-DD5C-3D74-6F78-D672A41F9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F4D29C-4FD0-FBD6-1F0D-4B7AF467A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BE177B-085C-7CFA-CB5A-6FFD05C88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8CE4-9FD3-9F41-9FA4-13D158DD6A40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767DAA-3E32-E398-B849-4E29A171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649ECE-B35C-C131-E597-4FEBC213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8EEA-7296-944C-97A7-50A7780CA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05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F522-49EE-8285-0BB2-A7D073A8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22FD2-A573-9790-25E0-DE671D297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8CE4-9FD3-9F41-9FA4-13D158DD6A40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8BFCF-A904-BBA2-F12C-02BEFE3D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73F73-E8D5-BA91-AAA7-1ADD4DF4D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8EEA-7296-944C-97A7-50A7780CA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612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C39E3C-0720-A583-E7CF-4700B24C9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8CE4-9FD3-9F41-9FA4-13D158DD6A40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3D7D73-B8B4-C8A4-8C1C-83FAE14C6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8EB15-C970-D64A-3C54-986E045E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8EEA-7296-944C-97A7-50A7780CA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16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BE6EC-E71F-558C-120D-72518811B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B12D6-B450-724D-261D-17C69EFDF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510B9-2E2C-C1C6-85D5-9A81CBB6F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F4951-F729-4A3D-BBFA-5C1542444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8CE4-9FD3-9F41-9FA4-13D158DD6A40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4A551-7CEC-A5CB-8818-EB62467AA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C7535-7C6F-E78F-D111-08C51A1C9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8EEA-7296-944C-97A7-50A7780CA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07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5DCA2-B374-6B9C-35CA-B00DA3D5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14E445-63C8-5B41-B5DD-C393ABE07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F535F-B51E-837B-9A47-A167DBB7E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D0EC7-3D81-6C86-A8F3-F61532F64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8CE4-9FD3-9F41-9FA4-13D158DD6A40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3F4A7-B694-1EE2-229F-6E3533D1F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EB1EA-33AE-8C43-930D-D8828882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8EEA-7296-944C-97A7-50A7780CA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20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2286F0-BF5D-E64F-8E6D-16AADCAB0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866CA-6831-100B-82C4-B4964D9A5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8DE65-A624-4693-D529-04B31AB3E7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48CE4-9FD3-9F41-9FA4-13D158DD6A40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E0140-D675-9507-066A-DE206AC36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3925D-E1A3-631A-6C36-D865CA411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E8EEA-7296-944C-97A7-50A7780CA2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99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link.springer.com/book/10.1007/978-0-387-84858-7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statlearning.com/resources-pyth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link.springer.com/book/10.1007/978-1-4842-2866-1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eur03.safelinks.protection.outlook.com/?url=https%3A%2F%2Flink.springer.com%2Fbook%2F10.1007%2F978-3-319-14142-8&amp;data=05%7C01%7Ciim22%40cam.ac.uk%7C809e636d647448edc5c008dbb5de061c%7C49a50445bdfa4b79ade3547b4f3986e9%7C1%7C0%7C638303737408673467%7CUnknown%7CTWFpbGZsb3d8eyJWIjoiMC4wLjAwMDAiLCJQIjoiV2luMzIiLCJBTiI6Ik1haWwiLCJXVCI6Mn0%3D%7C3000%7C%7C%7C&amp;sdata=w6939K4%2F8wKosVDHoJq344M5z84V%2BTfSPlEKUNt26lM%3D&amp;reserved=0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eur03.safelinks.protection.outlook.com/?url=https%3A%2F%2Flink.springer.com%2Fbook%2F10.1007%2F978-3-319-94463-0&amp;data=05%7C01%7Ciim22%40cam.ac.uk%7C809e636d647448edc5c008dbb5de061c%7C49a50445bdfa4b79ade3547b4f3986e9%7C1%7C0%7C638303737408673467%7CUnknown%7CTWFpbGZsb3d8eyJWIjoiMC4wLjAwMDAiLCJQIjoiV2luMzIiLCJBTiI6Ik1haWwiLCJXVCI6Mn0%3D%7C3000%7C%7C%7C&amp;sdata=1hIQg8d2qE5bxRkaRNUiRIbi2cI0MPJcGZjq8JrXxNA%3D&amp;reserved=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eur03.safelinks.protection.outlook.com/?url=https%3A%2F%2Flink.springer.com%2Fbook%2F10.1007%2F978-3-319-47578-3&amp;data=05%7C01%7Ciim22%40cam.ac.uk%7C809e636d647448edc5c008dbb5de061c%7C49a50445bdfa4b79ade3547b4f3986e9%7C1%7C0%7C638303737408673467%7CUnknown%7CTWFpbGZsb3d8eyJWIjoiMC4wLjAwMDAiLCJQIjoiV2luMzIiLCJBTiI6Ik1haWwiLCJXVCI6Mn0%3D%7C3000%7C%7C%7C&amp;sdata=bAQICH%2Fug09kdNIQeD0afYXm94b0JnFKSYWPIJVOPog%3D&amp;reserved=0" TargetMode="External"/><Relationship Id="rId4" Type="http://schemas.openxmlformats.org/officeDocument/2006/relationships/hyperlink" Target="https://eur03.safelinks.protection.outlook.com/?url=https%3A%2F%2Flink.springer.com%2Fbook%2F10.1007%2F978-3-319-73531-3&amp;data=05%7C01%7Ciim22%40cam.ac.uk%7C809e636d647448edc5c008dbb5de061c%7C49a50445bdfa4b79ade3547b4f3986e9%7C1%7C0%7C638303737408673467%7CUnknown%7CTWFpbGZsb3d8eyJWIjoiMC4wLjAwMDAiLCJQIjoiV2luMzIiLCJBTiI6Ik1haWwiLCJXVCI6Mn0%3D%7C3000%7C%7C%7C&amp;sdata=FMP0c8AK1YNIUHjFHfGqwxMRKqJEbVfRULmjDrOvR0Y%3D&amp;reserved=0" TargetMode="Externa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4239F-1932-467A-93A7-370311B525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Applied Data Science</a:t>
            </a:r>
            <a:br>
              <a:rPr lang="en-GB" dirty="0"/>
            </a:br>
            <a:r>
              <a:rPr lang="en-GB" sz="4000" dirty="0"/>
              <a:t>L1. Learning from Data. Overview of Machine Learning/ Data Science approaches.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A9473-3D7A-F4EF-E13E-C37ABD32D0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endParaRPr lang="en-GB" dirty="0"/>
          </a:p>
          <a:p>
            <a:pPr algn="l"/>
            <a:r>
              <a:rPr lang="en-GB" dirty="0"/>
              <a:t>Irina </a:t>
            </a:r>
            <a:r>
              <a:rPr lang="en-GB" dirty="0" err="1"/>
              <a:t>Mohorianu</a:t>
            </a:r>
            <a:endParaRPr lang="en-GB" dirty="0"/>
          </a:p>
          <a:p>
            <a:pPr algn="l"/>
            <a:r>
              <a:rPr lang="en-GB" dirty="0"/>
              <a:t>Head of Bioinformatics/ Scientific Computing @CSCI</a:t>
            </a:r>
          </a:p>
        </p:txBody>
      </p:sp>
    </p:spTree>
    <p:extLst>
      <p:ext uri="{BB962C8B-B14F-4D97-AF65-F5344CB8AC3E}">
        <p14:creationId xmlns:p14="http://schemas.microsoft.com/office/powerpoint/2010/main" val="2198146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22174-459A-E94B-88A0-1F4249726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Intelligence vs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3F63D-6B9C-8B48-AA25-92313CFC959D}"/>
              </a:ext>
            </a:extLst>
          </p:cNvPr>
          <p:cNvSpPr txBox="1"/>
          <p:nvPr/>
        </p:nvSpPr>
        <p:spPr>
          <a:xfrm>
            <a:off x="838200" y="1286933"/>
            <a:ext cx="3068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Greek Mythology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6B8CB3-B857-304A-8582-5AC053C8D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22" y="1831713"/>
            <a:ext cx="3324195" cy="498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62EC12-DF7C-D94A-A37C-305E6543707B}"/>
              </a:ext>
            </a:extLst>
          </p:cNvPr>
          <p:cNvSpPr txBox="1"/>
          <p:nvPr/>
        </p:nvSpPr>
        <p:spPr>
          <a:xfrm>
            <a:off x="4718756" y="2065867"/>
            <a:ext cx="5562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Pygmalion of Cyprus sculpts a marble statue of </a:t>
            </a:r>
            <a:r>
              <a:rPr lang="en-GB" dirty="0" err="1"/>
              <a:t>Galateea</a:t>
            </a:r>
            <a:r>
              <a:rPr lang="en-GB" dirty="0"/>
              <a:t>. </a:t>
            </a:r>
          </a:p>
          <a:p>
            <a:r>
              <a:rPr lang="en-GB" dirty="0"/>
              <a:t>He falls in love with the sculpture and it comes to life.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6E152-D448-004F-A392-8386A1169A2F}"/>
              </a:ext>
            </a:extLst>
          </p:cNvPr>
          <p:cNvSpPr txBox="1"/>
          <p:nvPr/>
        </p:nvSpPr>
        <p:spPr>
          <a:xfrm>
            <a:off x="4888089" y="3081867"/>
            <a:ext cx="58901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George Bernard Shaw’s Pygmalion</a:t>
            </a:r>
            <a:endParaRPr lang="en-GB" dirty="0"/>
          </a:p>
          <a:p>
            <a:r>
              <a:rPr lang="en-GB" dirty="0"/>
              <a:t>Higgins teaches Eliza Doolittle to speak Queen’s English  </a:t>
            </a:r>
          </a:p>
        </p:txBody>
      </p:sp>
      <p:pic>
        <p:nvPicPr>
          <p:cNvPr id="1028" name="Picture 4" descr="Eliza Doolittle - Wikipedia">
            <a:extLst>
              <a:ext uri="{FF2B5EF4-FFF2-40B4-BE49-F238E27FC236}">
                <a16:creationId xmlns:a16="http://schemas.microsoft.com/office/drawing/2014/main" id="{66B599B0-A85B-CE4E-A3DF-AE4BEFF86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944" y="3979198"/>
            <a:ext cx="2170112" cy="277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5C2900-A1CE-934B-B89A-5313AD1BB155}"/>
              </a:ext>
            </a:extLst>
          </p:cNvPr>
          <p:cNvSpPr txBox="1"/>
          <p:nvPr/>
        </p:nvSpPr>
        <p:spPr>
          <a:xfrm>
            <a:off x="7499966" y="4222044"/>
            <a:ext cx="4098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rain in Spain stays mainly in the plain.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36D82-8DA4-C847-8CEC-2DF2B303767C}"/>
              </a:ext>
            </a:extLst>
          </p:cNvPr>
          <p:cNvSpPr txBox="1"/>
          <p:nvPr/>
        </p:nvSpPr>
        <p:spPr>
          <a:xfrm>
            <a:off x="7547351" y="4722562"/>
            <a:ext cx="2794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Eliza is the first AI program.</a:t>
            </a:r>
          </a:p>
          <a:p>
            <a:r>
              <a:rPr lang="en-GB" b="1" dirty="0" err="1">
                <a:solidFill>
                  <a:srgbClr val="7030A0"/>
                </a:solidFill>
              </a:rPr>
              <a:t>Weizenbaum</a:t>
            </a:r>
            <a:r>
              <a:rPr lang="en-GB" b="1" dirty="0">
                <a:solidFill>
                  <a:srgbClr val="7030A0"/>
                </a:solidFill>
              </a:rPr>
              <a:t>, MIT</a:t>
            </a:r>
          </a:p>
        </p:txBody>
      </p:sp>
    </p:spTree>
    <p:extLst>
      <p:ext uri="{BB962C8B-B14F-4D97-AF65-F5344CB8AC3E}">
        <p14:creationId xmlns:p14="http://schemas.microsoft.com/office/powerpoint/2010/main" val="91515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xa Amazon Echo Dot 3, Alexa, Argintiu - eMAG.ro">
            <a:extLst>
              <a:ext uri="{FF2B5EF4-FFF2-40B4-BE49-F238E27FC236}">
                <a16:creationId xmlns:a16="http://schemas.microsoft.com/office/drawing/2014/main" id="{FFDFCD8E-A993-B944-B886-0C56A472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49531"/>
            <a:ext cx="2215963" cy="221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B8FAA5-8BE5-DB4B-A837-454AE55EC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Intelligence vs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93824-FFEB-7747-B231-63D74366BA9F}"/>
              </a:ext>
            </a:extLst>
          </p:cNvPr>
          <p:cNvSpPr txBox="1"/>
          <p:nvPr/>
        </p:nvSpPr>
        <p:spPr>
          <a:xfrm>
            <a:off x="838200" y="1398300"/>
            <a:ext cx="7030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We can argue that today AI is ubiquitous.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DEB2D6-9949-BF4B-BC46-95DF621D43A7}"/>
              </a:ext>
            </a:extLst>
          </p:cNvPr>
          <p:cNvSpPr txBox="1"/>
          <p:nvPr/>
        </p:nvSpPr>
        <p:spPr>
          <a:xfrm>
            <a:off x="970844" y="2415822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Automated searches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11D1ED-1CC5-1E4F-9B60-FC88DD65E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583" y="2269550"/>
            <a:ext cx="3765550" cy="1149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63617D-6F25-7648-AFDF-DAF44A2ED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038" y="2159824"/>
            <a:ext cx="3313806" cy="1229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69FFA8-9E68-DE47-9A47-A2B89BFDCA48}"/>
              </a:ext>
            </a:extLst>
          </p:cNvPr>
          <p:cNvSpPr txBox="1"/>
          <p:nvPr/>
        </p:nvSpPr>
        <p:spPr>
          <a:xfrm>
            <a:off x="970844" y="4072847"/>
            <a:ext cx="198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Speech recognition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13D38E-11EA-2A45-B29E-10A497E35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688" y="4926081"/>
            <a:ext cx="5318290" cy="1950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30E35E-6EC2-EF4C-9A6D-249477385B90}"/>
              </a:ext>
            </a:extLst>
          </p:cNvPr>
          <p:cNvSpPr txBox="1"/>
          <p:nvPr/>
        </p:nvSpPr>
        <p:spPr>
          <a:xfrm>
            <a:off x="970843" y="5360540"/>
            <a:ext cx="21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Autonomous vehicles</a:t>
            </a:r>
          </a:p>
        </p:txBody>
      </p:sp>
    </p:spTree>
    <p:extLst>
      <p:ext uri="{BB962C8B-B14F-4D97-AF65-F5344CB8AC3E}">
        <p14:creationId xmlns:p14="http://schemas.microsoft.com/office/powerpoint/2010/main" val="39477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D6514-F456-044A-BCB8-4EA6F0CF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Intelligence vs Machine Learning</a:t>
            </a:r>
          </a:p>
        </p:txBody>
      </p:sp>
      <p:pic>
        <p:nvPicPr>
          <p:cNvPr id="3074" name="Picture 2" descr="HandWriting Recognition - &amp;quot;Offline&amp;quot; Approach">
            <a:extLst>
              <a:ext uri="{FF2B5EF4-FFF2-40B4-BE49-F238E27FC236}">
                <a16:creationId xmlns:a16="http://schemas.microsoft.com/office/drawing/2014/main" id="{67150E44-C51A-D54B-84B4-6B802D218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561395"/>
            <a:ext cx="36449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06B259-56AD-C044-8AAA-A2E7D55AA6E2}"/>
              </a:ext>
            </a:extLst>
          </p:cNvPr>
          <p:cNvSpPr txBox="1"/>
          <p:nvPr/>
        </p:nvSpPr>
        <p:spPr>
          <a:xfrm>
            <a:off x="4260850" y="1817511"/>
            <a:ext cx="591662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Hand writing recognition</a:t>
            </a:r>
          </a:p>
          <a:p>
            <a:r>
              <a:rPr lang="en-GB" sz="2400" dirty="0"/>
              <a:t>Rule-based approaches, numerous exceptions</a:t>
            </a:r>
          </a:p>
          <a:p>
            <a:r>
              <a:rPr lang="en-GB" sz="2400" dirty="0"/>
              <a:t>Relies on training data</a:t>
            </a:r>
          </a:p>
          <a:p>
            <a:r>
              <a:rPr lang="en-GB" sz="2400" dirty="0"/>
              <a:t>Cannot be done without Machine Learning</a:t>
            </a:r>
          </a:p>
        </p:txBody>
      </p:sp>
      <p:pic>
        <p:nvPicPr>
          <p:cNvPr id="3076" name="Picture 4" descr="Handwriting recognition and language modeling with MXNet Gluon | by  Jonathan Chung | Apache MXNet | Medium">
            <a:extLst>
              <a:ext uri="{FF2B5EF4-FFF2-40B4-BE49-F238E27FC236}">
                <a16:creationId xmlns:a16="http://schemas.microsoft.com/office/drawing/2014/main" id="{5EDCCC84-A6A0-4944-91BC-A01F0B6B5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839" y="3738662"/>
            <a:ext cx="4424539" cy="226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42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4159-860B-7846-A119-2F5F4694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paradox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44E57-F794-D943-A230-7A9A38833FE7}"/>
              </a:ext>
            </a:extLst>
          </p:cNvPr>
          <p:cNvSpPr txBox="1"/>
          <p:nvPr/>
        </p:nvSpPr>
        <p:spPr>
          <a:xfrm>
            <a:off x="838200" y="1354667"/>
            <a:ext cx="5244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Hard problems for people are easy for AI</a:t>
            </a:r>
          </a:p>
          <a:p>
            <a:r>
              <a:rPr lang="en-GB" sz="2400" dirty="0"/>
              <a:t>Easy problems for people are hard for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DDEC9-2BA5-594D-B5EF-0D2EE5A22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042" y="2185664"/>
            <a:ext cx="6814443" cy="449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7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ACBA6-2C05-504B-9150-F5C29494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does the Machine Learning fit?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DE8B8-4223-274B-B428-D94DDA986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123" y="1690688"/>
            <a:ext cx="5653333" cy="4351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54370F-A27D-214F-B25D-8703D723F102}"/>
              </a:ext>
            </a:extLst>
          </p:cNvPr>
          <p:cNvSpPr txBox="1"/>
          <p:nvPr/>
        </p:nvSpPr>
        <p:spPr>
          <a:xfrm>
            <a:off x="838200" y="1806222"/>
            <a:ext cx="451918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Tasks requiring intelligence:</a:t>
            </a:r>
          </a:p>
          <a:p>
            <a:endParaRPr lang="en-GB" sz="2400" dirty="0"/>
          </a:p>
          <a:p>
            <a:r>
              <a:rPr lang="en-GB" sz="2400" dirty="0"/>
              <a:t>Reasoning</a:t>
            </a:r>
          </a:p>
          <a:p>
            <a:r>
              <a:rPr lang="en-GB" sz="2400" dirty="0"/>
              <a:t>	</a:t>
            </a:r>
            <a:r>
              <a:rPr lang="en-GB" sz="2000" dirty="0"/>
              <a:t>puzzles, judgements</a:t>
            </a:r>
            <a:endParaRPr lang="en-GB" sz="2400" dirty="0"/>
          </a:p>
          <a:p>
            <a:r>
              <a:rPr lang="en-GB" sz="2400" dirty="0"/>
              <a:t>Planning</a:t>
            </a:r>
          </a:p>
          <a:p>
            <a:r>
              <a:rPr lang="en-GB" sz="2400" dirty="0"/>
              <a:t>	</a:t>
            </a:r>
            <a:r>
              <a:rPr lang="en-GB" sz="2000" dirty="0"/>
              <a:t>sequences of actions</a:t>
            </a:r>
          </a:p>
          <a:p>
            <a:r>
              <a:rPr lang="en-GB" sz="2400" dirty="0"/>
              <a:t>Learning</a:t>
            </a:r>
          </a:p>
          <a:p>
            <a:r>
              <a:rPr lang="en-GB" sz="2400" dirty="0"/>
              <a:t>	</a:t>
            </a:r>
            <a:r>
              <a:rPr lang="en-GB" sz="2000" dirty="0"/>
              <a:t>extracting information from data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Natural language</a:t>
            </a:r>
          </a:p>
          <a:p>
            <a:r>
              <a:rPr lang="en-GB" sz="2400" dirty="0"/>
              <a:t>Integrating skills</a:t>
            </a:r>
          </a:p>
        </p:txBody>
      </p:sp>
    </p:spTree>
    <p:extLst>
      <p:ext uri="{BB962C8B-B14F-4D97-AF65-F5344CB8AC3E}">
        <p14:creationId xmlns:p14="http://schemas.microsoft.com/office/powerpoint/2010/main" val="1329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F8C0-9557-6742-89B8-713BBADC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Knowledge based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01AF3-51CC-DB4A-9BD2-CDA43FD3A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8897"/>
            <a:ext cx="2599455" cy="4873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76879C-3237-014C-8CD3-E93E43C5E59F}"/>
              </a:ext>
            </a:extLst>
          </p:cNvPr>
          <p:cNvSpPr txBox="1"/>
          <p:nvPr/>
        </p:nvSpPr>
        <p:spPr>
          <a:xfrm>
            <a:off x="3860800" y="1783644"/>
            <a:ext cx="76959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Unwieldly process</a:t>
            </a:r>
          </a:p>
          <a:p>
            <a:r>
              <a:rPr lang="en-GB" dirty="0"/>
              <a:t>Requires human experts (time and knowledge)</a:t>
            </a:r>
          </a:p>
          <a:p>
            <a:r>
              <a:rPr lang="en-GB" dirty="0"/>
              <a:t>People struggle to formalise rules with enough complexity to capture variability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B25DE-A271-BD48-A993-D25234D7971B}"/>
              </a:ext>
            </a:extLst>
          </p:cNvPr>
          <p:cNvSpPr txBox="1"/>
          <p:nvPr/>
        </p:nvSpPr>
        <p:spPr>
          <a:xfrm>
            <a:off x="5967085" y="2799930"/>
            <a:ext cx="3693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Machine Learning Approach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4013852-41A0-8A43-B9BD-F7A172A6D3C2}"/>
              </a:ext>
            </a:extLst>
          </p:cNvPr>
          <p:cNvSpPr/>
          <p:nvPr/>
        </p:nvSpPr>
        <p:spPr>
          <a:xfrm>
            <a:off x="4301067" y="3261595"/>
            <a:ext cx="5359530" cy="204418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dirty="0">
                <a:solidFill>
                  <a:srgbClr val="7030A0"/>
                </a:solidFill>
              </a:rPr>
              <a:t>Data collection (samples)</a:t>
            </a:r>
          </a:p>
          <a:p>
            <a:pPr algn="just"/>
            <a:endParaRPr lang="en-GB" dirty="0">
              <a:solidFill>
                <a:srgbClr val="7030A0"/>
              </a:solidFill>
            </a:endParaRPr>
          </a:p>
          <a:p>
            <a:pPr algn="just"/>
            <a:r>
              <a:rPr lang="en-GB" dirty="0">
                <a:solidFill>
                  <a:srgbClr val="7030A0"/>
                </a:solidFill>
              </a:rPr>
              <a:t>Model selection </a:t>
            </a:r>
          </a:p>
          <a:p>
            <a:pPr algn="just"/>
            <a:endParaRPr lang="en-GB" dirty="0">
              <a:solidFill>
                <a:srgbClr val="7030A0"/>
              </a:solidFill>
            </a:endParaRPr>
          </a:p>
          <a:p>
            <a:pPr algn="just"/>
            <a:r>
              <a:rPr lang="en-GB" dirty="0">
                <a:solidFill>
                  <a:srgbClr val="7030A0"/>
                </a:solidFill>
              </a:rPr>
              <a:t>Parameter estimations (values, distributions)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034FC3-8A11-D943-87D1-FAC6FB1E35FC}"/>
              </a:ext>
            </a:extLst>
          </p:cNvPr>
          <p:cNvSpPr/>
          <p:nvPr/>
        </p:nvSpPr>
        <p:spPr>
          <a:xfrm>
            <a:off x="4301068" y="5689600"/>
            <a:ext cx="5359530" cy="6208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dirty="0">
                <a:solidFill>
                  <a:srgbClr val="7030A0"/>
                </a:solidFill>
              </a:rPr>
              <a:t>Inference (response to queries)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51DFF-0EB5-DC46-885E-1EC89181D050}"/>
              </a:ext>
            </a:extLst>
          </p:cNvPr>
          <p:cNvSpPr txBox="1"/>
          <p:nvPr/>
        </p:nvSpPr>
        <p:spPr>
          <a:xfrm>
            <a:off x="9934222" y="3804356"/>
            <a:ext cx="199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Training the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200B64-49E1-B246-9C5D-5C3620AE5D52}"/>
              </a:ext>
            </a:extLst>
          </p:cNvPr>
          <p:cNvSpPr txBox="1"/>
          <p:nvPr/>
        </p:nvSpPr>
        <p:spPr>
          <a:xfrm>
            <a:off x="9934222" y="5664158"/>
            <a:ext cx="2257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Testing the model</a:t>
            </a:r>
          </a:p>
          <a:p>
            <a:r>
              <a:rPr lang="en-GB" dirty="0"/>
              <a:t>(decision inference)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3F90B4-3723-F242-A788-F42CBFC1757B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6980832" y="5305778"/>
            <a:ext cx="1" cy="383822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58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A305-B0A7-E14E-AC49-00977787E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5D4738-0831-E643-8ECB-F7285B6BF669}"/>
              </a:ext>
            </a:extLst>
          </p:cNvPr>
          <p:cNvSpPr txBox="1"/>
          <p:nvPr/>
        </p:nvSpPr>
        <p:spPr>
          <a:xfrm>
            <a:off x="1271588" y="1557337"/>
            <a:ext cx="9286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Machine Learning (ML) is generating abstract hypotheses (models) based on data which can be later used predict results on new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5C2AE-407A-1B4C-B126-F6FB19101626}"/>
              </a:ext>
            </a:extLst>
          </p:cNvPr>
          <p:cNvSpPr txBox="1"/>
          <p:nvPr/>
        </p:nvSpPr>
        <p:spPr>
          <a:xfrm>
            <a:off x="1271588" y="2879725"/>
            <a:ext cx="35283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Types of ML:</a:t>
            </a:r>
          </a:p>
          <a:p>
            <a:r>
              <a:rPr lang="en-US" sz="2400" dirty="0"/>
              <a:t>[1] Supervised</a:t>
            </a:r>
          </a:p>
          <a:p>
            <a:r>
              <a:rPr lang="en-US" sz="2400" dirty="0"/>
              <a:t>[2] Unsupervised</a:t>
            </a:r>
          </a:p>
          <a:p>
            <a:r>
              <a:rPr lang="en-US" sz="2400" dirty="0"/>
              <a:t>[3] Semi-supervised</a:t>
            </a:r>
          </a:p>
          <a:p>
            <a:r>
              <a:rPr lang="en-US" sz="2400" dirty="0"/>
              <a:t>[4] Reinforcement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38AAC-0350-5448-A035-0B81AA1B7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087" y="2687638"/>
            <a:ext cx="3021896" cy="28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4F1A6-D561-8440-BC20-D33547616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913B5-DBCA-2245-A6EC-B26595BF8C65}"/>
              </a:ext>
            </a:extLst>
          </p:cNvPr>
          <p:cNvSpPr txBox="1"/>
          <p:nvPr/>
        </p:nvSpPr>
        <p:spPr>
          <a:xfrm>
            <a:off x="838200" y="2459504"/>
            <a:ext cx="35283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Types of ML:</a:t>
            </a:r>
          </a:p>
          <a:p>
            <a:r>
              <a:rPr lang="en-US" sz="2400" dirty="0"/>
              <a:t>[1] Supervised</a:t>
            </a:r>
          </a:p>
          <a:p>
            <a:r>
              <a:rPr lang="en-US" sz="2400" dirty="0"/>
              <a:t>[2] Unsupervised</a:t>
            </a:r>
          </a:p>
          <a:p>
            <a:r>
              <a:rPr lang="en-US" sz="2400" dirty="0"/>
              <a:t>[3] Semi-supervised</a:t>
            </a:r>
          </a:p>
          <a:p>
            <a:r>
              <a:rPr lang="en-US" sz="2400" dirty="0"/>
              <a:t>[4] Reinforcement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F62743-C6C1-264B-A1D9-708E8A833537}"/>
              </a:ext>
            </a:extLst>
          </p:cNvPr>
          <p:cNvSpPr txBox="1"/>
          <p:nvPr/>
        </p:nvSpPr>
        <p:spPr>
          <a:xfrm>
            <a:off x="5317067" y="1690688"/>
            <a:ext cx="44870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Based on Type of Data</a:t>
            </a:r>
          </a:p>
          <a:p>
            <a:r>
              <a:rPr lang="en-GB" dirty="0"/>
              <a:t>[1] supervised, unsupervised, semi-supervises</a:t>
            </a:r>
          </a:p>
          <a:p>
            <a:r>
              <a:rPr lang="en-GB" dirty="0"/>
              <a:t>[2] reinforcement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60F00-B5E9-A040-87E8-D619E20E9F3E}"/>
              </a:ext>
            </a:extLst>
          </p:cNvPr>
          <p:cNvSpPr txBox="1"/>
          <p:nvPr/>
        </p:nvSpPr>
        <p:spPr>
          <a:xfrm>
            <a:off x="5317067" y="2921168"/>
            <a:ext cx="400513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Based on Type of Output</a:t>
            </a:r>
          </a:p>
          <a:p>
            <a:r>
              <a:rPr lang="en-GB" dirty="0"/>
              <a:t>		[supervised learning]</a:t>
            </a:r>
          </a:p>
          <a:p>
            <a:r>
              <a:rPr lang="en-GB" dirty="0"/>
              <a:t>[1] regression</a:t>
            </a:r>
          </a:p>
          <a:p>
            <a:r>
              <a:rPr lang="en-GB" dirty="0"/>
              <a:t>[2] 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C7F7D-CF48-8347-A23B-8E9980F3CE42}"/>
              </a:ext>
            </a:extLst>
          </p:cNvPr>
          <p:cNvSpPr txBox="1"/>
          <p:nvPr/>
        </p:nvSpPr>
        <p:spPr>
          <a:xfrm>
            <a:off x="5317067" y="4505015"/>
            <a:ext cx="3193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Based on Type of Model</a:t>
            </a:r>
          </a:p>
          <a:p>
            <a:r>
              <a:rPr lang="en-GB" dirty="0"/>
              <a:t>[1] generative</a:t>
            </a:r>
          </a:p>
          <a:p>
            <a:r>
              <a:rPr lang="en-GB" dirty="0"/>
              <a:t>[2] discriminative</a:t>
            </a:r>
          </a:p>
        </p:txBody>
      </p:sp>
    </p:spTree>
    <p:extLst>
      <p:ext uri="{BB962C8B-B14F-4D97-AF65-F5344CB8AC3E}">
        <p14:creationId xmlns:p14="http://schemas.microsoft.com/office/powerpoint/2010/main" val="2537343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A9F9-9017-6A48-8924-FE94A7DC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C0F9A-1502-DB4B-AACC-0534785CB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49" y="1354136"/>
            <a:ext cx="7437952" cy="5346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AE6C2D-4095-7346-8950-9FC4707188FF}"/>
              </a:ext>
            </a:extLst>
          </p:cNvPr>
          <p:cNvSpPr txBox="1"/>
          <p:nvPr/>
        </p:nvSpPr>
        <p:spPr>
          <a:xfrm>
            <a:off x="8601075" y="6457950"/>
            <a:ext cx="286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Data Science Central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F89C2-5438-E141-B76B-060DAE46052F}"/>
              </a:ext>
            </a:extLst>
          </p:cNvPr>
          <p:cNvSpPr txBox="1"/>
          <p:nvPr/>
        </p:nvSpPr>
        <p:spPr>
          <a:xfrm>
            <a:off x="5361740" y="2457450"/>
            <a:ext cx="1781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Semi-supervised </a:t>
            </a:r>
          </a:p>
          <a:p>
            <a:pPr algn="ctr"/>
            <a:r>
              <a:rPr lang="en-US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428777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8C0F-F57F-BC42-8B9B-7DF70F7A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models used in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E1D44-50A5-8746-86E7-756E42402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13" y="1414463"/>
            <a:ext cx="2731138" cy="5342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37C552-0F3C-F140-B20B-11E241B8488B}"/>
              </a:ext>
            </a:extLst>
          </p:cNvPr>
          <p:cNvSpPr txBox="1"/>
          <p:nvPr/>
        </p:nvSpPr>
        <p:spPr>
          <a:xfrm>
            <a:off x="5600700" y="2400300"/>
            <a:ext cx="659212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Separation of data point into classes.</a:t>
            </a:r>
          </a:p>
          <a:p>
            <a:r>
              <a:rPr lang="en-US" sz="2400" dirty="0"/>
              <a:t>Typical example: yes/no answers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Continuous numerical outcome.</a:t>
            </a:r>
          </a:p>
          <a:p>
            <a:r>
              <a:rPr lang="en-US" sz="2400" dirty="0"/>
              <a:t>Prediction of future values based on observed ones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Identification of important/ discriminative</a:t>
            </a:r>
          </a:p>
          <a:p>
            <a:r>
              <a:rPr lang="en-US" sz="2400" dirty="0"/>
              <a:t>features based on their relationship with the</a:t>
            </a:r>
          </a:p>
          <a:p>
            <a:r>
              <a:rPr lang="en-US" sz="2400" dirty="0"/>
              <a:t>target attribute.</a:t>
            </a:r>
          </a:p>
        </p:txBody>
      </p:sp>
    </p:spTree>
    <p:extLst>
      <p:ext uri="{BB962C8B-B14F-4D97-AF65-F5344CB8AC3E}">
        <p14:creationId xmlns:p14="http://schemas.microsoft.com/office/powerpoint/2010/main" val="266446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8583-A409-15D9-B0B7-8974447D5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the module. Requirements.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1CB41-C179-2A65-1C07-FF0A91B2F38A}"/>
              </a:ext>
            </a:extLst>
          </p:cNvPr>
          <p:cNvSpPr txBox="1"/>
          <p:nvPr/>
        </p:nvSpPr>
        <p:spPr>
          <a:xfrm>
            <a:off x="838200" y="1330884"/>
            <a:ext cx="8456161" cy="516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Learning from data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L1 Learning from data. Overview of Machine Learning/ Data Science approaches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L2 Learning from data. Cross-validation. Data pre-processing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>
              <a:lnSpc>
                <a:spcPct val="115000"/>
              </a:lnSpc>
            </a:pPr>
            <a:r>
              <a:rPr lang="en-GB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Data Science toolkit. Python Scientific Computing Ecosystem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L3 Data Science toolkit. Scikit learn. Visualisation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L4 Data Science toolkit. NumPy. Matplotlib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L5 Data Science toolkit. SciPy. Help and documentation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>
              <a:lnSpc>
                <a:spcPct val="115000"/>
              </a:lnSpc>
            </a:pPr>
            <a:r>
              <a:rPr lang="en-GB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Supervised Learning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L6 Regression 1 [linear, logistic]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L7 Regression 2 [+ overfitting/ underfitting and regularisation approaches]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L8 Classification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L9 k nearest neighbours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L10 Support vector machines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L11 </a:t>
            </a:r>
            <a:r>
              <a:rPr lang="en-GB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Kernelisation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9AB14-B3F4-9289-BE03-E6F5F1DB5393}"/>
              </a:ext>
            </a:extLst>
          </p:cNvPr>
          <p:cNvSpPr txBox="1"/>
          <p:nvPr/>
        </p:nvSpPr>
        <p:spPr>
          <a:xfrm>
            <a:off x="7732643" y="3140765"/>
            <a:ext cx="3431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W4. Exercise sheet 1.</a:t>
            </a:r>
          </a:p>
          <a:p>
            <a:r>
              <a:rPr lang="en-GB" dirty="0">
                <a:solidFill>
                  <a:srgbClr val="FF0000"/>
                </a:solidFill>
              </a:rPr>
              <a:t>Cross-validation. Linear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63C57-4DC9-D13B-E22D-981A0EF0042E}"/>
              </a:ext>
            </a:extLst>
          </p:cNvPr>
          <p:cNvSpPr txBox="1"/>
          <p:nvPr/>
        </p:nvSpPr>
        <p:spPr>
          <a:xfrm>
            <a:off x="7732642" y="5370443"/>
            <a:ext cx="2581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W5/W6. Exercise sheet 2.</a:t>
            </a:r>
          </a:p>
          <a:p>
            <a:r>
              <a:rPr lang="en-GB" dirty="0" err="1">
                <a:solidFill>
                  <a:srgbClr val="FF0000"/>
                </a:solidFill>
              </a:rPr>
              <a:t>kNNs</a:t>
            </a:r>
            <a:r>
              <a:rPr lang="en-GB" dirty="0">
                <a:solidFill>
                  <a:srgbClr val="FF0000"/>
                </a:solidFill>
              </a:rPr>
              <a:t>, SVMs</a:t>
            </a:r>
          </a:p>
        </p:txBody>
      </p:sp>
    </p:spTree>
    <p:extLst>
      <p:ext uri="{BB962C8B-B14F-4D97-AF65-F5344CB8AC3E}">
        <p14:creationId xmlns:p14="http://schemas.microsoft.com/office/powerpoint/2010/main" val="387944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A9F9-9017-6A48-8924-FE94A7DC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models used in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3C7FF-C255-8B4B-8502-A1071E223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13" y="1414463"/>
            <a:ext cx="2377241" cy="5443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D2AAFD-6598-8B4A-A7FB-F7A647F605EF}"/>
              </a:ext>
            </a:extLst>
          </p:cNvPr>
          <p:cNvSpPr txBox="1"/>
          <p:nvPr/>
        </p:nvSpPr>
        <p:spPr>
          <a:xfrm>
            <a:off x="4786313" y="1828800"/>
            <a:ext cx="70160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Identification of outliers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Finding groups/ structure in the data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Finding rules associated with naturally</a:t>
            </a:r>
          </a:p>
          <a:p>
            <a:r>
              <a:rPr lang="en-US" sz="2400" dirty="0"/>
              <a:t>co-occurring terms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Selection of best features to describe a target attribute</a:t>
            </a:r>
          </a:p>
        </p:txBody>
      </p:sp>
    </p:spTree>
    <p:extLst>
      <p:ext uri="{BB962C8B-B14F-4D97-AF65-F5344CB8AC3E}">
        <p14:creationId xmlns:p14="http://schemas.microsoft.com/office/powerpoint/2010/main" val="1057113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A6469-DB30-AA4E-8E47-8E8BCEC4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DS/ML examples. </a:t>
            </a:r>
            <a:r>
              <a:rPr lang="en-US" dirty="0" err="1"/>
              <a:t>AlphaFold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C57915-9ED1-3C40-A672-C4960C874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228724"/>
            <a:ext cx="8756652" cy="56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67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A6469-DB30-AA4E-8E47-8E8BCEC4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DS/ML examples. </a:t>
            </a:r>
            <a:r>
              <a:rPr lang="en-US" dirty="0" err="1"/>
              <a:t>AlphaFold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E0382-5CF9-5C40-A91E-F82594E0A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1690688"/>
            <a:ext cx="98298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60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A6469-DB30-AA4E-8E47-8E8BCEC4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DS/ML examples. </a:t>
            </a:r>
            <a:r>
              <a:rPr lang="en-US" dirty="0" err="1"/>
              <a:t>AlphaFold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A566C-BC88-DC41-96A4-AAAFAE07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307406"/>
            <a:ext cx="8342120" cy="555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01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231F-5F03-8E48-B671-1E5E4B39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DS/ML examples. Chemistry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7FBA5E-59F8-314A-B364-7C8E58E52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63" y="1340314"/>
            <a:ext cx="7883525" cy="51525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51F971-59B4-5D45-B943-E2197239BED8}"/>
              </a:ext>
            </a:extLst>
          </p:cNvPr>
          <p:cNvSpPr txBox="1"/>
          <p:nvPr/>
        </p:nvSpPr>
        <p:spPr>
          <a:xfrm>
            <a:off x="4413652" y="6488668"/>
            <a:ext cx="7778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Rodrigues et al, A survey of Big Data and Machine Learning for Chemistry</a:t>
            </a:r>
          </a:p>
        </p:txBody>
      </p:sp>
    </p:spTree>
    <p:extLst>
      <p:ext uri="{BB962C8B-B14F-4D97-AF65-F5344CB8AC3E}">
        <p14:creationId xmlns:p14="http://schemas.microsoft.com/office/powerpoint/2010/main" val="1423990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231F-5F03-8E48-B671-1E5E4B39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DS/ML examples. Chemistry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E0312-F9CB-BF48-86AE-C23D4206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1339850"/>
            <a:ext cx="9105900" cy="4749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140B60-33E6-3741-9A08-585461396017}"/>
              </a:ext>
            </a:extLst>
          </p:cNvPr>
          <p:cNvSpPr txBox="1"/>
          <p:nvPr/>
        </p:nvSpPr>
        <p:spPr>
          <a:xfrm>
            <a:off x="4413652" y="6488668"/>
            <a:ext cx="7778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Rodrigues et al, A survey of Big Data and Machine Learning for Chemistry</a:t>
            </a:r>
          </a:p>
        </p:txBody>
      </p:sp>
    </p:spTree>
    <p:extLst>
      <p:ext uri="{BB962C8B-B14F-4D97-AF65-F5344CB8AC3E}">
        <p14:creationId xmlns:p14="http://schemas.microsoft.com/office/powerpoint/2010/main" val="1856710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33EDE-171B-2A4C-9F07-9DBF660D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DS/ML examples. Physics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C1D47-696F-F44F-9890-6B9DC67D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75" y="1276350"/>
            <a:ext cx="7364413" cy="2808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C11EF6-9366-2A4C-9723-932565B95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491" y="4065551"/>
            <a:ext cx="7939088" cy="26919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AE66BF-6B67-CC47-A924-6157FB7C2C35}"/>
              </a:ext>
            </a:extLst>
          </p:cNvPr>
          <p:cNvSpPr txBox="1"/>
          <p:nvPr/>
        </p:nvSpPr>
        <p:spPr>
          <a:xfrm>
            <a:off x="5629282" y="6492875"/>
            <a:ext cx="653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Figures from Machine Learning and the physical science, </a:t>
            </a:r>
            <a:r>
              <a:rPr lang="en-US" dirty="0" err="1"/>
              <a:t>Carleo</a:t>
            </a:r>
            <a:r>
              <a:rPr lang="en-US" dirty="0"/>
              <a:t> et al</a:t>
            </a:r>
          </a:p>
        </p:txBody>
      </p:sp>
    </p:spTree>
    <p:extLst>
      <p:ext uri="{BB962C8B-B14F-4D97-AF65-F5344CB8AC3E}">
        <p14:creationId xmlns:p14="http://schemas.microsoft.com/office/powerpoint/2010/main" val="1663682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A6469-DB30-AA4E-8E47-8E8BCEC4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workflow</a:t>
            </a:r>
          </a:p>
        </p:txBody>
      </p:sp>
      <p:pic>
        <p:nvPicPr>
          <p:cNvPr id="5122" name="Picture 2" descr="End-to-end Machine Learning Workflow">
            <a:extLst>
              <a:ext uri="{FF2B5EF4-FFF2-40B4-BE49-F238E27FC236}">
                <a16:creationId xmlns:a16="http://schemas.microsoft.com/office/drawing/2014/main" id="{D3BBCA17-9C1B-E144-AC98-FCD0B8E0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1" y="1068625"/>
            <a:ext cx="7723188" cy="578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B91721-A06F-C84F-9B14-76B53D998807}"/>
              </a:ext>
            </a:extLst>
          </p:cNvPr>
          <p:cNvSpPr txBox="1"/>
          <p:nvPr/>
        </p:nvSpPr>
        <p:spPr>
          <a:xfrm>
            <a:off x="0" y="6169709"/>
            <a:ext cx="512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Copyright:</a:t>
            </a:r>
          </a:p>
          <a:p>
            <a:r>
              <a:rPr lang="en-GB" dirty="0"/>
              <a:t>https://ml-</a:t>
            </a:r>
            <a:r>
              <a:rPr lang="en-GB" dirty="0" err="1"/>
              <a:t>ops.org</a:t>
            </a:r>
            <a:r>
              <a:rPr lang="en-GB" dirty="0"/>
              <a:t>/content/end-to-end-ml-workflow</a:t>
            </a:r>
          </a:p>
        </p:txBody>
      </p:sp>
    </p:spTree>
    <p:extLst>
      <p:ext uri="{BB962C8B-B14F-4D97-AF65-F5344CB8AC3E}">
        <p14:creationId xmlns:p14="http://schemas.microsoft.com/office/powerpoint/2010/main" val="832059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A187-CA3E-2B4A-8B0C-8203ADF2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dataset</a:t>
            </a:r>
          </a:p>
        </p:txBody>
      </p:sp>
      <p:pic>
        <p:nvPicPr>
          <p:cNvPr id="1026" name="Picture 2" descr="Data Science Example - Iris dataset">
            <a:extLst>
              <a:ext uri="{FF2B5EF4-FFF2-40B4-BE49-F238E27FC236}">
                <a16:creationId xmlns:a16="http://schemas.microsoft.com/office/drawing/2014/main" id="{12C46B30-6DC1-2F4A-AE1F-DD2D9B8B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6363"/>
            <a:ext cx="6960870" cy="260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05655-EB45-7244-8F65-90DADAD5F58B}"/>
              </a:ext>
            </a:extLst>
          </p:cNvPr>
          <p:cNvSpPr txBox="1"/>
          <p:nvPr/>
        </p:nvSpPr>
        <p:spPr>
          <a:xfrm>
            <a:off x="415290" y="3995678"/>
            <a:ext cx="93802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Set Information:</a:t>
            </a:r>
          </a:p>
          <a:p>
            <a:endParaRPr lang="en-US" dirty="0"/>
          </a:p>
          <a:p>
            <a:r>
              <a:rPr lang="en-US" dirty="0"/>
              <a:t>This is perhaps the best known database to be found in the pattern recognition literature. </a:t>
            </a:r>
          </a:p>
          <a:p>
            <a:r>
              <a:rPr lang="en-US" dirty="0"/>
              <a:t>Fisher's paper is a classic in the field and is referenced frequently to this day.</a:t>
            </a:r>
          </a:p>
          <a:p>
            <a:r>
              <a:rPr lang="en-US" dirty="0"/>
              <a:t>The data set contains 3 classes of 50 instances each, where each class refers to a type of iris plant. One class is linearly separable from the other 2; the latter are NOT linearly separable from each other.</a:t>
            </a:r>
          </a:p>
          <a:p>
            <a:endParaRPr lang="en-US" dirty="0"/>
          </a:p>
          <a:p>
            <a:r>
              <a:rPr lang="en-US" dirty="0"/>
              <a:t>Predicted attribute: class of iris plant.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3C52C-2565-3845-89E0-CC395FD1BE48}"/>
              </a:ext>
            </a:extLst>
          </p:cNvPr>
          <p:cNvSpPr txBox="1"/>
          <p:nvPr/>
        </p:nvSpPr>
        <p:spPr>
          <a:xfrm>
            <a:off x="9326880" y="1118022"/>
            <a:ext cx="22566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Attribute Information:</a:t>
            </a:r>
          </a:p>
          <a:p>
            <a:endParaRPr lang="en-US" dirty="0"/>
          </a:p>
          <a:p>
            <a:r>
              <a:rPr lang="en-US" dirty="0"/>
              <a:t>1. sepal length in cm</a:t>
            </a:r>
          </a:p>
          <a:p>
            <a:r>
              <a:rPr lang="en-US" dirty="0"/>
              <a:t>2. sepal width in cm</a:t>
            </a:r>
          </a:p>
          <a:p>
            <a:r>
              <a:rPr lang="en-US" dirty="0"/>
              <a:t>3. petal length in cm</a:t>
            </a:r>
          </a:p>
          <a:p>
            <a:r>
              <a:rPr lang="en-US" dirty="0"/>
              <a:t>4. petal width in cm</a:t>
            </a:r>
          </a:p>
          <a:p>
            <a:r>
              <a:rPr lang="en-US" dirty="0"/>
              <a:t>5. class:</a:t>
            </a:r>
          </a:p>
          <a:p>
            <a:r>
              <a:rPr lang="en-US" dirty="0"/>
              <a:t>-- Iris </a:t>
            </a:r>
            <a:r>
              <a:rPr lang="en-US" dirty="0" err="1"/>
              <a:t>Setosa</a:t>
            </a:r>
            <a:endParaRPr lang="en-US" dirty="0"/>
          </a:p>
          <a:p>
            <a:r>
              <a:rPr lang="en-US" dirty="0"/>
              <a:t>-- Iris </a:t>
            </a:r>
            <a:r>
              <a:rPr lang="en-US" dirty="0" err="1"/>
              <a:t>Versicolour</a:t>
            </a:r>
            <a:endParaRPr lang="en-US" dirty="0"/>
          </a:p>
          <a:p>
            <a:r>
              <a:rPr lang="en-US" dirty="0"/>
              <a:t>-- Iris Virginica</a:t>
            </a:r>
          </a:p>
        </p:txBody>
      </p:sp>
    </p:spTree>
    <p:extLst>
      <p:ext uri="{BB962C8B-B14F-4D97-AF65-F5344CB8AC3E}">
        <p14:creationId xmlns:p14="http://schemas.microsoft.com/office/powerpoint/2010/main" val="180829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80F3-638E-8D1D-07DC-04C214570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Palmer Penguin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67323-E40A-DCD2-FBFC-3346E992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418" y="4683509"/>
            <a:ext cx="1883582" cy="2174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84BB1F-FF14-3762-B22B-45A1F8069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570" y="4312878"/>
            <a:ext cx="4500986" cy="268558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44F4FAC-9B52-7A6C-BC6C-9B2D27CCD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39" y="1815285"/>
            <a:ext cx="4078800" cy="252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A834FAE-FE63-D9EF-0837-7083C16D4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847" y="1815285"/>
            <a:ext cx="4078800" cy="252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CC17D37A-1183-58BA-818C-6C1FF3907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12878"/>
            <a:ext cx="4078800" cy="252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33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8583-A409-15D9-B0B7-8974447D5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the module. Requirements.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1CB41-C179-2A65-1C07-FF0A91B2F38A}"/>
              </a:ext>
            </a:extLst>
          </p:cNvPr>
          <p:cNvSpPr txBox="1"/>
          <p:nvPr/>
        </p:nvSpPr>
        <p:spPr>
          <a:xfrm>
            <a:off x="838200" y="1302026"/>
            <a:ext cx="7327712" cy="5438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Supervised Learning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L12 Tree based models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L13 Ensemble methods. Random Forests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L14 Ensemble methods. Bagging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L15 Ensemble methods. Boosting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AdaBoost; Stack methods will also be briefly discussed.</a:t>
            </a:r>
          </a:p>
          <a:p>
            <a:endParaRPr lang="en-GB" dirty="0"/>
          </a:p>
          <a:p>
            <a:pPr>
              <a:lnSpc>
                <a:spcPct val="115000"/>
              </a:lnSpc>
            </a:pPr>
            <a:r>
              <a:rPr lang="en-GB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Unsupervised learning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L16 Dimensionality reduction. Linear methods. PCA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L17 Dimensionality reduction. Non-Linear methods. </a:t>
            </a:r>
            <a:r>
              <a:rPr lang="en-GB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tSNE</a:t>
            </a: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&amp; UMAP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L18 Traditional clustering algorithms. Hierarchical clustering. K-means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L19 Modern clustering algorithms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Density based clustering. Graph based clustering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L20 Assessment of clustering outputs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Cluster-based methods and element centric methods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L21 Fuzzy clustering. C-means &amp; consensus clustering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L22 Outlier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7B5C5F-DB58-1353-FEC1-A87079EF17A1}"/>
              </a:ext>
            </a:extLst>
          </p:cNvPr>
          <p:cNvSpPr txBox="1"/>
          <p:nvPr/>
        </p:nvSpPr>
        <p:spPr>
          <a:xfrm>
            <a:off x="7603435" y="1470991"/>
            <a:ext cx="2343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W7. Exercise sheet 3.</a:t>
            </a:r>
          </a:p>
          <a:p>
            <a:r>
              <a:rPr lang="en-GB" dirty="0">
                <a:solidFill>
                  <a:srgbClr val="FF0000"/>
                </a:solidFill>
              </a:rPr>
              <a:t>Tree based approaches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FEF18-73BC-504F-4C7E-3A6F4B7631CC}"/>
              </a:ext>
            </a:extLst>
          </p:cNvPr>
          <p:cNvSpPr txBox="1"/>
          <p:nvPr/>
        </p:nvSpPr>
        <p:spPr>
          <a:xfrm>
            <a:off x="7603435" y="3054223"/>
            <a:ext cx="3639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W8. Exercise sheet 4.</a:t>
            </a:r>
          </a:p>
          <a:p>
            <a:r>
              <a:rPr lang="en-GB" dirty="0">
                <a:solidFill>
                  <a:srgbClr val="FF0000"/>
                </a:solidFill>
              </a:rPr>
              <a:t>Dimensionality Reduction. Clustering</a:t>
            </a:r>
          </a:p>
        </p:txBody>
      </p:sp>
    </p:spTree>
    <p:extLst>
      <p:ext uri="{BB962C8B-B14F-4D97-AF65-F5344CB8AC3E}">
        <p14:creationId xmlns:p14="http://schemas.microsoft.com/office/powerpoint/2010/main" val="71696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6966-AD91-850C-0F37-F6E090CE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got data. Find the signal!</a:t>
            </a:r>
            <a:br>
              <a:rPr lang="en-US" dirty="0"/>
            </a:br>
            <a:r>
              <a:rPr lang="en-US" dirty="0"/>
              <a:t>Data (pre-processing)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C7DF4-CC35-2F4B-84C7-66CFBE708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553512"/>
            <a:ext cx="8946541" cy="140053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Input: some data</a:t>
            </a:r>
          </a:p>
          <a:p>
            <a:r>
              <a:rPr lang="en-US" dirty="0"/>
              <a:t>Methods: statistical analysis, machine learning, programming</a:t>
            </a:r>
          </a:p>
          <a:p>
            <a:r>
              <a:rPr lang="en-US" dirty="0"/>
              <a:t>Output: a robust, reproducible, generalizable 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F8A3E-7ED4-4C4A-D946-4CACC65FD244}"/>
              </a:ext>
            </a:extLst>
          </p:cNvPr>
          <p:cNvSpPr txBox="1"/>
          <p:nvPr/>
        </p:nvSpPr>
        <p:spPr>
          <a:xfrm>
            <a:off x="5603086" y="2038777"/>
            <a:ext cx="282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Finding patterns in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77956-7306-633F-C1E6-B2D224C6D684}"/>
              </a:ext>
            </a:extLst>
          </p:cNvPr>
          <p:cNvSpPr txBox="1"/>
          <p:nvPr/>
        </p:nvSpPr>
        <p:spPr>
          <a:xfrm>
            <a:off x="5576581" y="2326058"/>
            <a:ext cx="5232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i.e. the technical characteristics of the data are less important than the pattern (model)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3FE738-7D91-0648-A4BF-2A21EE727C1F}"/>
              </a:ext>
            </a:extLst>
          </p:cNvPr>
          <p:cNvCxnSpPr>
            <a:cxnSpLocks/>
          </p:cNvCxnSpPr>
          <p:nvPr/>
        </p:nvCxnSpPr>
        <p:spPr>
          <a:xfrm>
            <a:off x="2806147" y="3349488"/>
            <a:ext cx="481716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6EA66DA-BE02-A9D9-C689-D4C986E4BF02}"/>
              </a:ext>
            </a:extLst>
          </p:cNvPr>
          <p:cNvSpPr/>
          <p:nvPr/>
        </p:nvSpPr>
        <p:spPr>
          <a:xfrm>
            <a:off x="516901" y="3956250"/>
            <a:ext cx="2166663" cy="4467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AF3171-70B8-3F5C-2BFD-81D06BB78AB1}"/>
              </a:ext>
            </a:extLst>
          </p:cNvPr>
          <p:cNvSpPr/>
          <p:nvPr/>
        </p:nvSpPr>
        <p:spPr>
          <a:xfrm>
            <a:off x="2801244" y="3956250"/>
            <a:ext cx="6630991" cy="4467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D3C6B-721D-FF03-4A0F-6A92024205D5}"/>
              </a:ext>
            </a:extLst>
          </p:cNvPr>
          <p:cNvSpPr/>
          <p:nvPr/>
        </p:nvSpPr>
        <p:spPr>
          <a:xfrm>
            <a:off x="9508436" y="3954043"/>
            <a:ext cx="2166663" cy="4467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1F98A7-C292-85A6-212B-A84FB6E3F1F8}"/>
              </a:ext>
            </a:extLst>
          </p:cNvPr>
          <p:cNvSpPr/>
          <p:nvPr/>
        </p:nvSpPr>
        <p:spPr>
          <a:xfrm>
            <a:off x="646111" y="5108713"/>
            <a:ext cx="1938063" cy="5068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F9889E-1544-5999-1DDF-6ACA1F013161}"/>
              </a:ext>
            </a:extLst>
          </p:cNvPr>
          <p:cNvSpPr txBox="1"/>
          <p:nvPr/>
        </p:nvSpPr>
        <p:spPr>
          <a:xfrm>
            <a:off x="2872409" y="4621696"/>
            <a:ext cx="64797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n-US" b="1" dirty="0">
                <a:solidFill>
                  <a:srgbClr val="FF0000"/>
                </a:solidFill>
              </a:rPr>
              <a:t>Accuracy</a:t>
            </a:r>
            <a:r>
              <a:rPr lang="en-US" dirty="0"/>
              <a:t> – how well does the data reflect a real object/ event</a:t>
            </a:r>
          </a:p>
          <a:p>
            <a:r>
              <a:rPr lang="en-US" dirty="0"/>
              <a:t>[2] </a:t>
            </a:r>
            <a:r>
              <a:rPr lang="en-US" b="1" dirty="0">
                <a:solidFill>
                  <a:srgbClr val="FF0000"/>
                </a:solidFill>
              </a:rPr>
              <a:t>Completeness</a:t>
            </a:r>
            <a:r>
              <a:rPr lang="en-US" dirty="0"/>
              <a:t> – are all mandatory/ necessary features present?</a:t>
            </a:r>
          </a:p>
          <a:p>
            <a:r>
              <a:rPr lang="en-US" dirty="0"/>
              <a:t>[3] </a:t>
            </a:r>
            <a:r>
              <a:rPr lang="en-US" b="1" dirty="0">
                <a:solidFill>
                  <a:srgbClr val="FF0000"/>
                </a:solidFill>
              </a:rPr>
              <a:t>Consistency</a:t>
            </a:r>
            <a:r>
              <a:rPr lang="en-US" dirty="0"/>
              <a:t> – repeated entries/ consistent labels?</a:t>
            </a:r>
          </a:p>
          <a:p>
            <a:r>
              <a:rPr lang="en-US" dirty="0"/>
              <a:t>[4] </a:t>
            </a:r>
            <a:r>
              <a:rPr lang="en-US" b="1" dirty="0">
                <a:solidFill>
                  <a:srgbClr val="FF0000"/>
                </a:solidFill>
              </a:rPr>
              <a:t>Invariance in time</a:t>
            </a:r>
            <a:r>
              <a:rPr lang="en-US" dirty="0"/>
              <a:t> – is the data outdated or a mix of old &amp; new?</a:t>
            </a:r>
          </a:p>
          <a:p>
            <a:r>
              <a:rPr lang="en-US" dirty="0"/>
              <a:t>[5] </a:t>
            </a:r>
            <a:r>
              <a:rPr lang="en-US" b="1" dirty="0">
                <a:solidFill>
                  <a:srgbClr val="FF0000"/>
                </a:solidFill>
              </a:rPr>
              <a:t>Believability</a:t>
            </a:r>
            <a:r>
              <a:rPr lang="en-US" dirty="0"/>
              <a:t> – the presented values are trustworthy</a:t>
            </a:r>
          </a:p>
          <a:p>
            <a:r>
              <a:rPr lang="en-US" dirty="0"/>
              <a:t>[6] </a:t>
            </a:r>
            <a:r>
              <a:rPr lang="en-US" b="1" dirty="0">
                <a:solidFill>
                  <a:srgbClr val="FF0000"/>
                </a:solidFill>
              </a:rPr>
              <a:t>Interpretability</a:t>
            </a:r>
            <a:r>
              <a:rPr lang="en-US" dirty="0"/>
              <a:t> – the data and conclusions can be interpreted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D40EBA-F042-E7EF-A3FA-76C81E920A38}"/>
              </a:ext>
            </a:extLst>
          </p:cNvPr>
          <p:cNvSpPr txBox="1"/>
          <p:nvPr/>
        </p:nvSpPr>
        <p:spPr>
          <a:xfrm>
            <a:off x="9508436" y="4770783"/>
            <a:ext cx="26614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Parametric/ </a:t>
            </a:r>
          </a:p>
          <a:p>
            <a:r>
              <a:rPr lang="en-US" dirty="0"/>
              <a:t>	non-parametric</a:t>
            </a:r>
          </a:p>
          <a:p>
            <a:endParaRPr lang="en-US" dirty="0"/>
          </a:p>
          <a:p>
            <a:r>
              <a:rPr lang="en-US" dirty="0"/>
              <a:t>Can handle continuous/</a:t>
            </a:r>
          </a:p>
          <a:p>
            <a:r>
              <a:rPr lang="en-US" dirty="0"/>
              <a:t>	categorical vars?</a:t>
            </a:r>
          </a:p>
        </p:txBody>
      </p:sp>
    </p:spTree>
    <p:extLst>
      <p:ext uri="{BB962C8B-B14F-4D97-AF65-F5344CB8AC3E}">
        <p14:creationId xmlns:p14="http://schemas.microsoft.com/office/powerpoint/2010/main" val="104033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9" grpId="0" animBg="1"/>
      <p:bldP spid="10" grpId="0" animBg="1"/>
      <p:bldP spid="11" grpId="0" animBg="1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6966-AD91-850C-0F37-F6E090CE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(pre-processing). Feature engineering</a:t>
            </a:r>
            <a:br>
              <a:rPr lang="en-US" dirty="0"/>
            </a:br>
            <a:r>
              <a:rPr lang="en-US" dirty="0"/>
              <a:t>Overview of concepts.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266781-99A8-E934-244A-BAA7C098F468}"/>
              </a:ext>
            </a:extLst>
          </p:cNvPr>
          <p:cNvGrpSpPr/>
          <p:nvPr/>
        </p:nvGrpSpPr>
        <p:grpSpPr>
          <a:xfrm>
            <a:off x="40390" y="1780687"/>
            <a:ext cx="11634709" cy="2469803"/>
            <a:chOff x="40390" y="3039643"/>
            <a:chExt cx="11634709" cy="246980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EA66DA-BE02-A9D9-C689-D4C986E4BF02}"/>
                </a:ext>
              </a:extLst>
            </p:cNvPr>
            <p:cNvSpPr/>
            <p:nvPr/>
          </p:nvSpPr>
          <p:spPr>
            <a:xfrm>
              <a:off x="516901" y="3041850"/>
              <a:ext cx="2166663" cy="4467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AF3171-70B8-3F5C-2BFD-81D06BB78AB1}"/>
                </a:ext>
              </a:extLst>
            </p:cNvPr>
            <p:cNvSpPr/>
            <p:nvPr/>
          </p:nvSpPr>
          <p:spPr>
            <a:xfrm>
              <a:off x="2801244" y="3041850"/>
              <a:ext cx="6630991" cy="4467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Pre-processing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CD3C6B-721D-FF03-4A0F-6A92024205D5}"/>
                </a:ext>
              </a:extLst>
            </p:cNvPr>
            <p:cNvSpPr/>
            <p:nvPr/>
          </p:nvSpPr>
          <p:spPr>
            <a:xfrm>
              <a:off x="9508436" y="3039643"/>
              <a:ext cx="2166663" cy="4467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ML model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61F98A7-C292-85A6-212B-A84FB6E3F1F8}"/>
                </a:ext>
              </a:extLst>
            </p:cNvPr>
            <p:cNvSpPr/>
            <p:nvPr/>
          </p:nvSpPr>
          <p:spPr>
            <a:xfrm rot="16200000">
              <a:off x="-675194" y="4286967"/>
              <a:ext cx="1938063" cy="50689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Raw data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F9889E-1544-5999-1DDF-6ACA1F013161}"/>
                </a:ext>
              </a:extLst>
            </p:cNvPr>
            <p:cNvSpPr txBox="1"/>
            <p:nvPr/>
          </p:nvSpPr>
          <p:spPr>
            <a:xfrm>
              <a:off x="607097" y="3609592"/>
              <a:ext cx="2207399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[1] </a:t>
              </a:r>
              <a:r>
                <a:rPr lang="en-US" b="1" dirty="0">
                  <a:solidFill>
                    <a:srgbClr val="FF0000"/>
                  </a:solidFill>
                </a:rPr>
                <a:t>Accuracy</a:t>
              </a:r>
              <a:endParaRPr lang="en-US" dirty="0"/>
            </a:p>
            <a:p>
              <a:r>
                <a:rPr lang="en-US" dirty="0"/>
                <a:t>[2] </a:t>
              </a:r>
              <a:r>
                <a:rPr lang="en-US" b="1" dirty="0">
                  <a:solidFill>
                    <a:srgbClr val="FF0000"/>
                  </a:solidFill>
                </a:rPr>
                <a:t>Completeness</a:t>
              </a:r>
              <a:endParaRPr lang="en-US" dirty="0"/>
            </a:p>
            <a:p>
              <a:r>
                <a:rPr lang="en-US" dirty="0"/>
                <a:t>[3] </a:t>
              </a:r>
              <a:r>
                <a:rPr lang="en-US" b="1" dirty="0">
                  <a:solidFill>
                    <a:srgbClr val="FF0000"/>
                  </a:solidFill>
                </a:rPr>
                <a:t>Consistency</a:t>
              </a:r>
              <a:r>
                <a:rPr lang="en-US" dirty="0"/>
                <a:t> </a:t>
              </a:r>
            </a:p>
            <a:p>
              <a:r>
                <a:rPr lang="en-US" dirty="0"/>
                <a:t>[4] </a:t>
              </a:r>
              <a:r>
                <a:rPr lang="en-US" b="1" dirty="0">
                  <a:solidFill>
                    <a:srgbClr val="FF0000"/>
                  </a:solidFill>
                </a:rPr>
                <a:t>Invariance in time</a:t>
              </a:r>
              <a:endParaRPr lang="en-US" dirty="0"/>
            </a:p>
            <a:p>
              <a:r>
                <a:rPr lang="en-US" dirty="0"/>
                <a:t>[5] </a:t>
              </a:r>
              <a:r>
                <a:rPr lang="en-US" b="1" dirty="0">
                  <a:solidFill>
                    <a:srgbClr val="FF0000"/>
                  </a:solidFill>
                </a:rPr>
                <a:t>Believability</a:t>
              </a:r>
              <a:r>
                <a:rPr lang="en-US" dirty="0"/>
                <a:t> </a:t>
              </a:r>
            </a:p>
            <a:p>
              <a:r>
                <a:rPr lang="en-US" dirty="0"/>
                <a:t>[6] </a:t>
              </a:r>
              <a:r>
                <a:rPr lang="en-US" b="1" dirty="0">
                  <a:solidFill>
                    <a:srgbClr val="FF0000"/>
                  </a:solidFill>
                </a:rPr>
                <a:t>Interpretability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D40EBA-F042-E7EF-A3FA-76C81E920A38}"/>
              </a:ext>
            </a:extLst>
          </p:cNvPr>
          <p:cNvSpPr txBox="1"/>
          <p:nvPr/>
        </p:nvSpPr>
        <p:spPr>
          <a:xfrm>
            <a:off x="9432235" y="2489135"/>
            <a:ext cx="26614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Parametric/ </a:t>
            </a:r>
          </a:p>
          <a:p>
            <a:r>
              <a:rPr lang="en-US" dirty="0"/>
              <a:t>	non-parametric</a:t>
            </a:r>
          </a:p>
          <a:p>
            <a:endParaRPr lang="en-US" dirty="0"/>
          </a:p>
          <a:p>
            <a:r>
              <a:rPr lang="en-US" dirty="0"/>
              <a:t>Can handle continuous/</a:t>
            </a:r>
          </a:p>
          <a:p>
            <a:r>
              <a:rPr lang="en-US" dirty="0"/>
              <a:t>	categorical vars?</a:t>
            </a:r>
          </a:p>
          <a:p>
            <a:endParaRPr lang="en-US" dirty="0"/>
          </a:p>
          <a:p>
            <a:r>
              <a:rPr lang="en-US" dirty="0"/>
              <a:t>Feature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933A1A-3C09-FA1F-B3A1-FCFFFAD5182D}"/>
              </a:ext>
            </a:extLst>
          </p:cNvPr>
          <p:cNvSpPr txBox="1"/>
          <p:nvPr/>
        </p:nvSpPr>
        <p:spPr>
          <a:xfrm>
            <a:off x="2799654" y="2406958"/>
            <a:ext cx="603024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[a] </a:t>
            </a:r>
            <a:r>
              <a:rPr lang="en-GB" b="1" dirty="0">
                <a:solidFill>
                  <a:srgbClr val="FF0000"/>
                </a:solidFill>
              </a:rPr>
              <a:t>Understanding the structure of the data</a:t>
            </a:r>
          </a:p>
          <a:p>
            <a:r>
              <a:rPr lang="en-GB" dirty="0"/>
              <a:t>	type of features: continuous, categorical</a:t>
            </a:r>
          </a:p>
          <a:p>
            <a:r>
              <a:rPr lang="en-GB" dirty="0"/>
              <a:t>	ranges of features: [min, max], number of categories</a:t>
            </a:r>
          </a:p>
          <a:p>
            <a:r>
              <a:rPr lang="en-GB" dirty="0"/>
              <a:t>	missing information [labels, features]</a:t>
            </a:r>
          </a:p>
          <a:p>
            <a:r>
              <a:rPr lang="en-GB" dirty="0"/>
              <a:t>	discriminative power of features (redundancy)</a:t>
            </a:r>
          </a:p>
          <a:p>
            <a:r>
              <a:rPr lang="en-GB" dirty="0"/>
              <a:t>	</a:t>
            </a:r>
          </a:p>
          <a:p>
            <a:r>
              <a:rPr lang="en-GB" dirty="0"/>
              <a:t>[b] </a:t>
            </a:r>
            <a:r>
              <a:rPr lang="en-GB" b="1" dirty="0">
                <a:solidFill>
                  <a:srgbClr val="FF0000"/>
                </a:solidFill>
              </a:rPr>
              <a:t>Adjusting data without tampering with signal</a:t>
            </a:r>
          </a:p>
          <a:p>
            <a:r>
              <a:rPr lang="en-GB" dirty="0"/>
              <a:t>	Expression ranges and One-hot encoding</a:t>
            </a:r>
          </a:p>
          <a:p>
            <a:r>
              <a:rPr lang="en-GB" dirty="0"/>
              <a:t>	 Standardisation vs scaling</a:t>
            </a:r>
          </a:p>
          <a:p>
            <a:r>
              <a:rPr lang="en-GB" dirty="0"/>
              <a:t>	Near zero variance</a:t>
            </a:r>
          </a:p>
          <a:p>
            <a:r>
              <a:rPr lang="en-GB" dirty="0"/>
              <a:t>	Multi-collinearity</a:t>
            </a:r>
          </a:p>
          <a:p>
            <a:r>
              <a:rPr lang="en-GB" dirty="0"/>
              <a:t>	Dimensionality reduction</a:t>
            </a:r>
          </a:p>
          <a:p>
            <a:endParaRPr lang="en-GB" dirty="0"/>
          </a:p>
          <a:p>
            <a:r>
              <a:rPr lang="en-GB" dirty="0"/>
              <a:t>[c] </a:t>
            </a:r>
            <a:r>
              <a:rPr lang="en-GB" b="1" dirty="0">
                <a:solidFill>
                  <a:srgbClr val="FF0000"/>
                </a:solidFill>
              </a:rPr>
              <a:t>creating robust models – cross-validation. Bias/ variance</a:t>
            </a:r>
          </a:p>
          <a:p>
            <a:r>
              <a:rPr lang="en-GB" dirty="0"/>
              <a:t>	Training/ Validation/ Test splitting</a:t>
            </a:r>
          </a:p>
          <a:p>
            <a:r>
              <a:rPr lang="en-GB" dirty="0"/>
              <a:t>	Cross-validation	</a:t>
            </a:r>
          </a:p>
        </p:txBody>
      </p:sp>
    </p:spTree>
    <p:extLst>
      <p:ext uri="{BB962C8B-B14F-4D97-AF65-F5344CB8AC3E}">
        <p14:creationId xmlns:p14="http://schemas.microsoft.com/office/powerpoint/2010/main" val="348320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6B6C-6C5D-46C1-846E-BC2EA135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Lecture 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DA0164-2BBC-4875-1A39-F6341C8F43A8}"/>
              </a:ext>
            </a:extLst>
          </p:cNvPr>
          <p:cNvSpPr txBox="1">
            <a:spLocks/>
          </p:cNvSpPr>
          <p:nvPr/>
        </p:nvSpPr>
        <p:spPr>
          <a:xfrm>
            <a:off x="1524000" y="25549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Applied Data Science</a:t>
            </a:r>
            <a:br>
              <a:rPr lang="en-GB" dirty="0"/>
            </a:br>
            <a:r>
              <a:rPr lang="en-GB" sz="4000" dirty="0"/>
              <a:t>L2. Learning from Data. Cross-validation.</a:t>
            </a:r>
            <a:br>
              <a:rPr lang="en-GB" sz="4000" dirty="0"/>
            </a:br>
            <a:r>
              <a:rPr lang="en-GB" sz="4000" dirty="0"/>
              <a:t>Data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534261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8583-A409-15D9-B0B7-8974447D5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the module. Requirements.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1CB41-C179-2A65-1C07-FF0A91B2F38A}"/>
              </a:ext>
            </a:extLst>
          </p:cNvPr>
          <p:cNvSpPr txBox="1"/>
          <p:nvPr/>
        </p:nvSpPr>
        <p:spPr>
          <a:xfrm>
            <a:off x="1073426" y="1898374"/>
            <a:ext cx="2492990" cy="1324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Neural Networks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L23 Neural networks 1</a:t>
            </a: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L24 Neural networks 2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D2D8E-608F-D3E5-A146-6F37B68EE156}"/>
              </a:ext>
            </a:extLst>
          </p:cNvPr>
          <p:cNvSpPr txBox="1"/>
          <p:nvPr/>
        </p:nvSpPr>
        <p:spPr>
          <a:xfrm>
            <a:off x="4005470" y="2376197"/>
            <a:ext cx="178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Non-examinable.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E45D4C-874C-5504-3A17-CA27500DF32C}"/>
              </a:ext>
            </a:extLst>
          </p:cNvPr>
          <p:cNvSpPr txBox="1"/>
          <p:nvPr/>
        </p:nvSpPr>
        <p:spPr>
          <a:xfrm>
            <a:off x="1192696" y="3429000"/>
            <a:ext cx="93495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Assessments:</a:t>
            </a:r>
          </a:p>
          <a:p>
            <a:endParaRPr lang="en-GB" dirty="0"/>
          </a:p>
          <a:p>
            <a:r>
              <a:rPr lang="en-GB" dirty="0"/>
              <a:t>67% Assessed coursework (end of term).</a:t>
            </a:r>
          </a:p>
          <a:p>
            <a:r>
              <a:rPr lang="en-GB" dirty="0"/>
              <a:t>	focused on a large, curated input with hundreds of samples and measurements</a:t>
            </a:r>
          </a:p>
          <a:p>
            <a:r>
              <a:rPr lang="en-GB" dirty="0"/>
              <a:t>	comprising three parts – covering aspects of both supervised and unsupervised learning</a:t>
            </a:r>
          </a:p>
          <a:p>
            <a:endParaRPr lang="en-GB" dirty="0"/>
          </a:p>
          <a:p>
            <a:r>
              <a:rPr lang="en-GB" dirty="0"/>
              <a:t>33% Written exam (January 2024)</a:t>
            </a:r>
          </a:p>
        </p:txBody>
      </p:sp>
    </p:spTree>
    <p:extLst>
      <p:ext uri="{BB962C8B-B14F-4D97-AF65-F5344CB8AC3E}">
        <p14:creationId xmlns:p14="http://schemas.microsoft.com/office/powerpoint/2010/main" val="212897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63743-D6C1-F199-AD4B-EA65FD629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8555F-F9B5-40CC-F11F-E82E33485439}"/>
              </a:ext>
            </a:extLst>
          </p:cNvPr>
          <p:cNvSpPr txBox="1"/>
          <p:nvPr/>
        </p:nvSpPr>
        <p:spPr>
          <a:xfrm>
            <a:off x="838199" y="1300875"/>
            <a:ext cx="7749210" cy="4476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GB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James, Witten, Hastie, </a:t>
            </a:r>
            <a:r>
              <a:rPr lang="en-GB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Tibshirani</a:t>
            </a:r>
            <a:r>
              <a:rPr lang="en-GB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Introduction to Statistical Learning</a:t>
            </a:r>
          </a:p>
          <a:p>
            <a:pPr>
              <a:lnSpc>
                <a:spcPct val="115000"/>
              </a:lnSpc>
            </a:pPr>
            <a:r>
              <a:rPr lang="en-GB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Python: </a:t>
            </a:r>
            <a:r>
              <a:rPr lang="en-GB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hlinkClick r:id="rId2"/>
              </a:rPr>
              <a:t>https://www.statlearning.com/resources-python</a:t>
            </a:r>
            <a:endParaRPr lang="en-GB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R: https://</a:t>
            </a:r>
            <a:r>
              <a:rPr lang="en-GB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www.statlearning.com</a:t>
            </a:r>
            <a:r>
              <a:rPr lang="en-GB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>
              <a:lnSpc>
                <a:spcPct val="115000"/>
              </a:lnSpc>
            </a:pPr>
            <a:r>
              <a:rPr lang="en-GB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>
              <a:lnSpc>
                <a:spcPct val="115000"/>
              </a:lnSpc>
            </a:pPr>
            <a:r>
              <a:rPr lang="en-GB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Hastie, </a:t>
            </a:r>
            <a:r>
              <a:rPr lang="en-GB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Tibshirani</a:t>
            </a:r>
            <a:r>
              <a:rPr lang="en-GB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Friedman Elements of Statistical Learning</a:t>
            </a:r>
          </a:p>
          <a:p>
            <a:pPr>
              <a:lnSpc>
                <a:spcPct val="115000"/>
              </a:lnSpc>
            </a:pPr>
            <a:r>
              <a:rPr lang="en-GB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hlinkClick r:id="rId3"/>
              </a:rPr>
              <a:t>https://link.springer.com/book/10.1007/978-0-387-84858-7</a:t>
            </a:r>
            <a:endParaRPr lang="en-GB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fontAlgn="base"/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David Paper </a:t>
            </a:r>
            <a:r>
              <a:rPr lang="en-GB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Hands-on Scikit-Learn for Machine Learning applications</a:t>
            </a:r>
          </a:p>
          <a:p>
            <a:pPr fontAlgn="base"/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Science Fundamentals with Python</a:t>
            </a:r>
          </a:p>
          <a:p>
            <a:pPr fontAlgn="base"/>
            <a:r>
              <a:rPr lang="en-GB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https://</a:t>
            </a:r>
            <a:r>
              <a:rPr lang="en-GB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link.springer.com</a:t>
            </a:r>
            <a:r>
              <a:rPr lang="en-GB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/book/10.1007/978-1-4842-5373-1</a:t>
            </a:r>
          </a:p>
          <a:p>
            <a:pPr fontAlgn="base"/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fontAlgn="base"/>
            <a:r>
              <a:rPr lang="en-GB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 </a:t>
            </a:r>
            <a:r>
              <a:rPr lang="en-GB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Swamynathan</a:t>
            </a:r>
            <a:r>
              <a:rPr lang="en-GB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Mastering Machine Learning with Python in Six Steps</a:t>
            </a:r>
          </a:p>
          <a:p>
            <a:pPr fontAlgn="base"/>
            <a:r>
              <a:rPr lang="en-GB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practical implementation guide to predictive data analysis using Python.</a:t>
            </a:r>
          </a:p>
          <a:p>
            <a:pPr fontAlgn="base"/>
            <a:r>
              <a:rPr lang="en-GB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https://link.springer.com/book/10.1007/978-1-4842-2866-1</a:t>
            </a:r>
            <a:endParaRPr lang="en-GB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fontAlgn="base"/>
            <a:r>
              <a:rPr lang="en-GB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[two editions are available]</a:t>
            </a:r>
            <a:endParaRPr lang="en-GB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A8CFB-875F-62BC-237D-CB591DE83E36}"/>
              </a:ext>
            </a:extLst>
          </p:cNvPr>
          <p:cNvSpPr txBox="1"/>
          <p:nvPr/>
        </p:nvSpPr>
        <p:spPr>
          <a:xfrm>
            <a:off x="9628093" y="6468790"/>
            <a:ext cx="256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This list is not exhaustive.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4FB77D-3080-703E-E254-D2804F57A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669" y="3685833"/>
            <a:ext cx="1835331" cy="2782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92FC89-EAF3-34F5-BB7F-56FB2616A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533" y="3685832"/>
            <a:ext cx="1948777" cy="2782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6ECBC7-C57B-5E0C-123F-22AE17CE97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7560" y="679008"/>
            <a:ext cx="1708722" cy="2801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B8AD13-45F0-61D2-0BD4-93082D1BBD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1100" y="679009"/>
            <a:ext cx="1847116" cy="278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8C00-EA19-FDBE-ED60-9C556967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E530C-7D52-D18E-CD94-2150EC31C2B1}"/>
              </a:ext>
            </a:extLst>
          </p:cNvPr>
          <p:cNvSpPr txBox="1"/>
          <p:nvPr/>
        </p:nvSpPr>
        <p:spPr>
          <a:xfrm>
            <a:off x="838200" y="1441897"/>
            <a:ext cx="609765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GB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Aggarwal Neural Networks and Deep Learning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GB" sz="1800" u="sng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 tooltip="Original URL: https://link.springer.com/book/10.1007/978-3-319-94463-0. Click or tap if you trust this link."/>
              </a:rPr>
              <a:t>https://link.springer.com/book/10.1007/978-3-319-94463-0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GB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GB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Aggarwal Data mining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GB" sz="1800" u="sng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 tooltip="Original URL: https://link.springer.com/book/10.1007/978-3-319-14142-8. Click or tap if you trust this link."/>
              </a:rPr>
              <a:t>https://link.springer.com/book/10.1007/978-3-319-14142-8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GB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GB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Aggarwal Machine Learning for Text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GB" sz="1800" u="sng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 tooltip="Original URL: https://link.springer.com/book/10.1007/978-3-319-73531-3. Click or tap if you trust this link."/>
              </a:rPr>
              <a:t>https://link.springer.com/book/10.1007/978-3-319-73531-3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GB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GB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Aggarwal Outlier Analysis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GB" sz="1800" u="sng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 tooltip="Original URL: https://link.springer.com/book/10.1007/978-3-319-47578-3. Click or tap if you trust this link."/>
              </a:rPr>
              <a:t>https://link.springer.com/book/10.1007/978-3-319-47578-3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EBF57-C4D4-0C19-2FF1-CEA6E245CB71}"/>
              </a:ext>
            </a:extLst>
          </p:cNvPr>
          <p:cNvSpPr txBox="1"/>
          <p:nvPr/>
        </p:nvSpPr>
        <p:spPr>
          <a:xfrm>
            <a:off x="9628093" y="6468790"/>
            <a:ext cx="256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This list is not exhaustive.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466ED-F4FB-5F23-E338-713745601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081" y="121027"/>
            <a:ext cx="2209548" cy="3139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355D61-B0ED-AE5A-E5A1-F675C48DF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1796" y="121027"/>
            <a:ext cx="2209548" cy="3139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16551-3833-B5FC-DC28-69B7ADB25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1082" y="3307973"/>
            <a:ext cx="2209464" cy="313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77258D-5255-5306-DBC4-9EF5A47AF5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1796" y="3326868"/>
            <a:ext cx="2214466" cy="306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24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A305-B0A7-E14E-AC49-00977787E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160276"/>
            <a:ext cx="11424920" cy="1325563"/>
          </a:xfrm>
        </p:spPr>
        <p:txBody>
          <a:bodyPr/>
          <a:lstStyle/>
          <a:p>
            <a:r>
              <a:rPr lang="en-US" dirty="0"/>
              <a:t>What is Applied Data Science/ Machine Learning?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3C3DB-122B-7943-B87C-31792E377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15" y="1690688"/>
            <a:ext cx="2698353" cy="1199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5EBB7-2253-B446-9092-8448F4F2E91B}"/>
              </a:ext>
            </a:extLst>
          </p:cNvPr>
          <p:cNvSpPr txBox="1"/>
          <p:nvPr/>
        </p:nvSpPr>
        <p:spPr>
          <a:xfrm>
            <a:off x="4662311" y="2144889"/>
            <a:ext cx="2428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do you see?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FE7FA9-6CE2-8C4E-BD06-79C63059D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415" y="3016251"/>
            <a:ext cx="3021896" cy="2899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034D11-1D90-BC4A-A224-2E4A3B3F31FD}"/>
              </a:ext>
            </a:extLst>
          </p:cNvPr>
          <p:cNvSpPr txBox="1"/>
          <p:nvPr/>
        </p:nvSpPr>
        <p:spPr>
          <a:xfrm>
            <a:off x="4786312" y="2760710"/>
            <a:ext cx="5193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need to classify the pictures with a dog and the ones with the muffin.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2B0D05-15EF-3B43-A77D-D25FE8769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208" y="3958201"/>
            <a:ext cx="6043792" cy="28997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BB4044-488B-0A47-A172-1E2FE46DE3C6}"/>
              </a:ext>
            </a:extLst>
          </p:cNvPr>
          <p:cNvSpPr txBox="1"/>
          <p:nvPr/>
        </p:nvSpPr>
        <p:spPr>
          <a:xfrm>
            <a:off x="600075" y="6029320"/>
            <a:ext cx="5548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 do we need to partition the images and manually annotate some of them?</a:t>
            </a:r>
          </a:p>
        </p:txBody>
      </p:sp>
    </p:spTree>
    <p:extLst>
      <p:ext uri="{BB962C8B-B14F-4D97-AF65-F5344CB8AC3E}">
        <p14:creationId xmlns:p14="http://schemas.microsoft.com/office/powerpoint/2010/main" val="290786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A305-B0A7-E14E-AC49-00977787E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8488"/>
            <a:ext cx="11353800" cy="1325563"/>
          </a:xfrm>
        </p:spPr>
        <p:txBody>
          <a:bodyPr/>
          <a:lstStyle/>
          <a:p>
            <a:r>
              <a:rPr lang="en-US" dirty="0"/>
              <a:t>What is Applied Data Science/ Machine Learning?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8371A-046F-D640-BC92-9AEFB8C3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76" y="1364366"/>
            <a:ext cx="8540048" cy="37362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2CCFB2-6A64-E545-93D8-E473080EB597}"/>
              </a:ext>
            </a:extLst>
          </p:cNvPr>
          <p:cNvSpPr txBox="1"/>
          <p:nvPr/>
        </p:nvSpPr>
        <p:spPr>
          <a:xfrm>
            <a:off x="1228726" y="5292546"/>
            <a:ext cx="10701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New York Times reported in 1958 that the invention was the beginning of a computer that would “be able to walk, talk, see, write, reproduce itself and be conscious of its existence”</a:t>
            </a:r>
          </a:p>
        </p:txBody>
      </p:sp>
    </p:spTree>
    <p:extLst>
      <p:ext uri="{BB962C8B-B14F-4D97-AF65-F5344CB8AC3E}">
        <p14:creationId xmlns:p14="http://schemas.microsoft.com/office/powerpoint/2010/main" val="2619075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191A88-D923-814D-B2C7-C43444746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163" y="1558310"/>
            <a:ext cx="7648575" cy="4934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6EE82-FDED-2E46-BE45-CFA65EEEC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2301876"/>
            <a:ext cx="3021896" cy="289979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B745674-03F6-ADAF-4418-D3E6D71F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38" y="14160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What is Applied Data Science/ Machine Learning?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3016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1622</Words>
  <Application>Microsoft Macintosh PowerPoint</Application>
  <PresentationFormat>Widescreen</PresentationFormat>
  <Paragraphs>285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Arial</vt:lpstr>
      <vt:lpstr>Calibri</vt:lpstr>
      <vt:lpstr>Calibri Light</vt:lpstr>
      <vt:lpstr>Times New Roman</vt:lpstr>
      <vt:lpstr>Office Theme</vt:lpstr>
      <vt:lpstr>Applied Data Science L1. Learning from Data. Overview of Machine Learning/ Data Science approaches.</vt:lpstr>
      <vt:lpstr>Structure of the module. Requirements.</vt:lpstr>
      <vt:lpstr>Structure of the module. Requirements.</vt:lpstr>
      <vt:lpstr>Structure of the module. Requirements.</vt:lpstr>
      <vt:lpstr>Useful references</vt:lpstr>
      <vt:lpstr>Useful references</vt:lpstr>
      <vt:lpstr>What is Applied Data Science/ Machine Learning?</vt:lpstr>
      <vt:lpstr>What is Applied Data Science/ Machine Learning?</vt:lpstr>
      <vt:lpstr>What is Applied Data Science/ Machine Learning?</vt:lpstr>
      <vt:lpstr>Artificial Intelligence vs Machine Learning</vt:lpstr>
      <vt:lpstr>Artificial Intelligence vs Machine Learning</vt:lpstr>
      <vt:lpstr>Artificial Intelligence vs Machine Learning</vt:lpstr>
      <vt:lpstr>AI paradox</vt:lpstr>
      <vt:lpstr>Where does the Machine Learning fit?</vt:lpstr>
      <vt:lpstr>Knowledge based AI</vt:lpstr>
      <vt:lpstr>What is Machine Learning?</vt:lpstr>
      <vt:lpstr>What is Machine Learning?</vt:lpstr>
      <vt:lpstr>Types of Machine Learning Algorithms</vt:lpstr>
      <vt:lpstr>Common models used in Machine Learning</vt:lpstr>
      <vt:lpstr>Common models used in Machine Learning</vt:lpstr>
      <vt:lpstr>DS/ML examples. AlphaFold</vt:lpstr>
      <vt:lpstr>DS/ML examples. AlphaFold</vt:lpstr>
      <vt:lpstr>DS/ML examples. AlphaFold</vt:lpstr>
      <vt:lpstr>DS/ML examples. Chemistry example</vt:lpstr>
      <vt:lpstr>DS/ML examples. Chemistry example</vt:lpstr>
      <vt:lpstr>DS/ML examples. Physics example</vt:lpstr>
      <vt:lpstr>ML workflow</vt:lpstr>
      <vt:lpstr>Iris dataset</vt:lpstr>
      <vt:lpstr>Palmer Penguin Dataset</vt:lpstr>
      <vt:lpstr>We’ve got data. Find the signal! Data (pre-processing)</vt:lpstr>
      <vt:lpstr>Data (pre-processing). Feature engineering Overview of concepts.</vt:lpstr>
      <vt:lpstr>Next Lecture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 L1. Learning from Data. Overview of Machine Learning/ Data Science approaches.</dc:title>
  <dc:creator>Irina Mohorianu</dc:creator>
  <cp:lastModifiedBy>Irina Mohorianu</cp:lastModifiedBy>
  <cp:revision>5</cp:revision>
  <dcterms:created xsi:type="dcterms:W3CDTF">2023-10-08T16:44:35Z</dcterms:created>
  <dcterms:modified xsi:type="dcterms:W3CDTF">2023-10-08T17:37:35Z</dcterms:modified>
</cp:coreProperties>
</file>